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8" r:id="rId9"/>
    <p:sldId id="269" r:id="rId10"/>
    <p:sldId id="270" r:id="rId11"/>
    <p:sldId id="272" r:id="rId12"/>
    <p:sldId id="2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365D"/>
    <a:srgbClr val="2565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5EE3C-6ED8-44D4-AD7E-E52F3547CB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69EB7A-28E4-4EF0-851C-E9B927D8E2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9F164-5D3E-46F8-99A8-EF1ABC649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46E3-0E80-4240-85C3-CA5664265BFF}" type="datetimeFigureOut">
              <a:rPr lang="en-GB" smtClean="0"/>
              <a:t>12/05/2021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AAF832-15A6-46C1-98BD-26C9A4D51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BA18B-9D25-4B96-9368-CDF56466D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D92E2-165A-4245-A82A-408FF36C6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0131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ADD3B-9A60-4B8A-826D-ED94B219B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0DDC13-D689-488F-B2B1-EBCB2ADF8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387E3-FA57-423A-A10C-AC036EAB2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46E3-0E80-4240-85C3-CA5664265BFF}" type="datetimeFigureOut">
              <a:rPr lang="en-GB" smtClean="0"/>
              <a:t>12/05/2021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810D1-50D6-459D-BDA6-113E12961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14A21-A595-42DA-BE2B-52439137C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D92E2-165A-4245-A82A-408FF36C6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07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03011B-9023-41DB-A408-4ED5AA1D6C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1BC781-1F44-4696-A71F-7535700191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C2F33-9770-461C-AF28-1206A701A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46E3-0E80-4240-85C3-CA5664265BFF}" type="datetimeFigureOut">
              <a:rPr lang="en-GB" smtClean="0"/>
              <a:t>12/05/2021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CEB934-3730-4BC7-B4CD-0B7BBC317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C6A98-FFFA-4A79-9D4B-15B67E50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D92E2-165A-4245-A82A-408FF36C6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544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2A2D0-AB94-4FF5-85C5-421EC7F32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E4248-A1B2-46BC-AAD1-4BF657E3E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B075F-7F01-4B4F-9974-46DA23EC2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46E3-0E80-4240-85C3-CA5664265BFF}" type="datetimeFigureOut">
              <a:rPr lang="en-GB" smtClean="0"/>
              <a:t>12/05/2021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4D234-3745-4500-A0EF-2FE61A618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EE691-9108-4651-B47B-99B505391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D92E2-165A-4245-A82A-408FF36C6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882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04A94-801E-40B8-B4C4-A0F03557D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6467F-11F2-486C-8267-4E6F7FAB4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83CA6-6CD7-431D-8F84-D1DC035DB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46E3-0E80-4240-85C3-CA5664265BFF}" type="datetimeFigureOut">
              <a:rPr lang="en-GB" smtClean="0"/>
              <a:t>12/05/2021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44089-798F-454E-9BD0-C4C3B91BB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5B6EB-4A50-4FC6-8BB8-DE667F073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D92E2-165A-4245-A82A-408FF36C6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507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2F8B9-2494-4F8F-8D9E-21890DE52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2AD6E-3989-4C85-9C27-731C2D55AB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0B25E8-5B4B-4F0D-8C80-08D9D80062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4B54B7-9A5D-4161-B881-CF5D30D6A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46E3-0E80-4240-85C3-CA5664265BFF}" type="datetimeFigureOut">
              <a:rPr lang="en-GB" smtClean="0"/>
              <a:t>12/05/2021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D74D11-B21D-4A7C-9974-49893EF5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A41F8B-7C12-4E88-B1EE-792AB5843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D92E2-165A-4245-A82A-408FF36C6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472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6001E-49C7-4F3A-A672-31FAACD2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C80402-6737-41B3-95A8-D011831BA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BDD918-D56E-42E5-9443-42CFC81653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188CAB-382F-4C98-9F1C-A558DC314B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45BDF3-C53B-4813-BA37-7D01CF6098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70F247-387A-4DAF-8217-8B40DD498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46E3-0E80-4240-85C3-CA5664265BFF}" type="datetimeFigureOut">
              <a:rPr lang="en-GB" smtClean="0"/>
              <a:t>12/05/2021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BEA86B-42CF-4C12-A5B1-7BD242080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02594A-C1BE-4D42-AEC9-B0EF1C431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D92E2-165A-4245-A82A-408FF36C6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453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76E74-5106-4744-AECA-54E233182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2020B-3281-4DCE-8C4F-9252F94F0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46E3-0E80-4240-85C3-CA5664265BFF}" type="datetimeFigureOut">
              <a:rPr lang="en-GB" smtClean="0"/>
              <a:t>12/05/2021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5133B-627E-4436-888D-40CEF6859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FADBCE-F54A-4B78-BE0C-84A480BE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D92E2-165A-4245-A82A-408FF36C6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846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D77C-B74B-488A-8453-8E4B11BED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46E3-0E80-4240-85C3-CA5664265BFF}" type="datetimeFigureOut">
              <a:rPr lang="en-GB" smtClean="0"/>
              <a:t>12/05/2021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CDE389-A068-496D-97E9-6E80936DA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2D4710-6A8F-4A92-84EB-288F641A7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D92E2-165A-4245-A82A-408FF36C6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204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B4B2D-1521-4D7F-8B09-AC397F7B2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6EFF0-EA5C-428A-8C93-D5F13C8EE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D5490E-0956-458B-9266-AEFDC825C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403B49-FA86-4AB1-9C5F-794320EBC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46E3-0E80-4240-85C3-CA5664265BFF}" type="datetimeFigureOut">
              <a:rPr lang="en-GB" smtClean="0"/>
              <a:t>12/05/2021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31332-E8EB-47E3-A0C9-26029D6EC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3002BE-2516-4B64-B413-B80E684F9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D92E2-165A-4245-A82A-408FF36C6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376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85B3C-1E08-4BF1-8536-EC89E5E52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D313D3-2047-4767-A74E-84F06144A1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29C7C-28B5-48CF-8C50-97039616E7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228FE3-504B-480A-9CEB-0DB8113A0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46E3-0E80-4240-85C3-CA5664265BFF}" type="datetimeFigureOut">
              <a:rPr lang="en-GB" smtClean="0"/>
              <a:t>12/05/2021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BE4AD-A51C-47E8-ACEC-14E57CC77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9F1B0-703B-48EF-97AB-F1448B308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D92E2-165A-4245-A82A-408FF36C6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627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5C758F-374D-4ACD-A9F2-763F04C17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042EB2-9F06-408F-A275-AED0B53D4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6889B-B397-4E44-81F2-4FA428B1AF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C46E3-0E80-4240-85C3-CA5664265BFF}" type="datetimeFigureOut">
              <a:rPr lang="en-GB" smtClean="0"/>
              <a:t>12/05/2021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E60F9-6B7E-4A64-8734-2C5D50BE31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9AB47-CA68-4AEB-A8EF-75A05C0BE9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2D92E2-165A-4245-A82A-408FF36C6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179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0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4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6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81BD091-9770-4D5B-9C17-7DC4A05A9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VERY GOOD MORNING 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FROM ALL OF US AT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8D21C702-44BB-4821-8523-1199EC9FE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8" y="2663521"/>
            <a:ext cx="10515599" cy="312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88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50D1C5B3-B60D-4696-AE60-100D5EC8A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184EE59-3061-456B-9FB5-98A8E0E74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7E07B5E-9FB5-4C91-8BE4-6167EB58D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7524947-EB09-4DD9-973B-9F75BBCD7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30C8E25-2DD1-45C6-9F04-0F0CBF666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BC57EA3C-C239-4132-A618-5CBE9F896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4F7DFEB-8E04-46B5-A524-2DEF12A0F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143" y="456345"/>
            <a:ext cx="3179929" cy="35560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FC LASER DIFFERENCE</a:t>
            </a: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D17548C-F20E-425F-A3F0-7FFDD978D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76216" y="511389"/>
            <a:ext cx="4148698" cy="58484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TRUE 24/7 CAPACITY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EMPLOYEE OWNED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MULTI YEAR PROJECT EXPERIENCE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ON SITE STORAGE FACILITY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R&amp;D DEPARTMENT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STOCK HOLDING FOR TUBE</a:t>
            </a:r>
          </a:p>
        </p:txBody>
      </p:sp>
      <p:pic>
        <p:nvPicPr>
          <p:cNvPr id="18" name="Picture 17" descr="A picture containing person, person, work-clothing&#10;&#10;Description automatically generated">
            <a:extLst>
              <a:ext uri="{FF2B5EF4-FFF2-40B4-BE49-F238E27FC236}">
                <a16:creationId xmlns:a16="http://schemas.microsoft.com/office/drawing/2014/main" id="{1D5B7368-F6EB-4FA5-BB60-7D7E63C59C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6" r="3" b="25307"/>
          <a:stretch/>
        </p:blipFill>
        <p:spPr>
          <a:xfrm>
            <a:off x="8331957" y="3314"/>
            <a:ext cx="3867087" cy="1719613"/>
          </a:xfrm>
          <a:prstGeom prst="rect">
            <a:avLst/>
          </a:prstGeom>
        </p:spPr>
      </p:pic>
      <p:pic>
        <p:nvPicPr>
          <p:cNvPr id="10" name="Content Placeholder 9" descr="A picture containing person, indoor, person, computer&#10;&#10;Description automatically generated">
            <a:extLst>
              <a:ext uri="{FF2B5EF4-FFF2-40B4-BE49-F238E27FC236}">
                <a16:creationId xmlns:a16="http://schemas.microsoft.com/office/drawing/2014/main" id="{7FEAF928-9ECC-4F8E-9745-14C66D74DD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8" r="3" b="18566"/>
          <a:stretch/>
        </p:blipFill>
        <p:spPr>
          <a:xfrm>
            <a:off x="8331957" y="1717813"/>
            <a:ext cx="3867087" cy="1719613"/>
          </a:xfrm>
          <a:prstGeom prst="rect">
            <a:avLst/>
          </a:prstGeom>
        </p:spPr>
      </p:pic>
      <p:pic>
        <p:nvPicPr>
          <p:cNvPr id="23" name="Picture 22" descr="A person smiling for the picture&#10;&#10;Description automatically generated with low confidence">
            <a:extLst>
              <a:ext uri="{FF2B5EF4-FFF2-40B4-BE49-F238E27FC236}">
                <a16:creationId xmlns:a16="http://schemas.microsoft.com/office/drawing/2014/main" id="{54EDA3F9-E5F8-4B2C-904A-80D216F9F1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9" r="3" b="28584"/>
          <a:stretch/>
        </p:blipFill>
        <p:spPr>
          <a:xfrm>
            <a:off x="8331957" y="5138381"/>
            <a:ext cx="3867087" cy="17196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65D75EF-6C7F-4075-90A6-7B32394A2A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7" r="3" b="23996"/>
          <a:stretch/>
        </p:blipFill>
        <p:spPr>
          <a:xfrm>
            <a:off x="8331957" y="3428996"/>
            <a:ext cx="3867087" cy="171961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E972EF1-655B-4B88-835B-A865FC1CB6AD}"/>
              </a:ext>
            </a:extLst>
          </p:cNvPr>
          <p:cNvSpPr txBox="1"/>
          <p:nvPr/>
        </p:nvSpPr>
        <p:spPr>
          <a:xfrm>
            <a:off x="4286774" y="5964572"/>
            <a:ext cx="3783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AND……… AMBITION</a:t>
            </a:r>
          </a:p>
        </p:txBody>
      </p:sp>
    </p:spTree>
    <p:extLst>
      <p:ext uri="{BB962C8B-B14F-4D97-AF65-F5344CB8AC3E}">
        <p14:creationId xmlns:p14="http://schemas.microsoft.com/office/powerpoint/2010/main" val="2099214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8C2D4E-BB70-4357-9881-27B0D4D65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305" y="643467"/>
            <a:ext cx="3646189" cy="2543217"/>
          </a:xfrm>
          <a:prstGeom prst="rect">
            <a:avLst/>
          </a:prstGeom>
        </p:spPr>
      </p:pic>
      <p:cxnSp>
        <p:nvCxnSpPr>
          <p:cNvPr id="17" name="Straight Connector 13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560F1D8-8363-4809-BBF8-CF188DF86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754" y="643467"/>
            <a:ext cx="3810063" cy="254321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C6B3AC6B-3C4B-4724-9DD2-B8EB9A001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203" y="3671316"/>
            <a:ext cx="3598392" cy="2545862"/>
          </a:xfrm>
          <a:prstGeom prst="rect">
            <a:avLst/>
          </a:prstGeom>
        </p:spPr>
      </p:pic>
      <p:pic>
        <p:nvPicPr>
          <p:cNvPr id="7" name="Picture 6" descr="Engineering drawing&#10;&#10;Description automatically generated">
            <a:extLst>
              <a:ext uri="{FF2B5EF4-FFF2-40B4-BE49-F238E27FC236}">
                <a16:creationId xmlns:a16="http://schemas.microsoft.com/office/drawing/2014/main" id="{9449E161-CB51-43FE-B3C8-DB805F13C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5834" y="3671316"/>
            <a:ext cx="3497903" cy="25534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A79B4EE-E575-457E-A6DA-BFE01E0708C0}"/>
              </a:ext>
            </a:extLst>
          </p:cNvPr>
          <p:cNvSpPr/>
          <p:nvPr/>
        </p:nvSpPr>
        <p:spPr>
          <a:xfrm>
            <a:off x="1244486" y="3186682"/>
            <a:ext cx="4485459" cy="48463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REDESIGNED SITE ONE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2A0961-0A8E-46D1-85AB-915639520535}"/>
              </a:ext>
            </a:extLst>
          </p:cNvPr>
          <p:cNvSpPr/>
          <p:nvPr/>
        </p:nvSpPr>
        <p:spPr>
          <a:xfrm>
            <a:off x="6462055" y="3186682"/>
            <a:ext cx="4485459" cy="48463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NEW BUILDING SITE TWO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E24AC60-EE4D-47B5-8D55-2D534283A72F}"/>
              </a:ext>
            </a:extLst>
          </p:cNvPr>
          <p:cNvSpPr/>
          <p:nvPr/>
        </p:nvSpPr>
        <p:spPr>
          <a:xfrm flipH="1">
            <a:off x="4177707" y="4688383"/>
            <a:ext cx="1059927" cy="5117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68CA1B-50A3-4CC9-9F21-C2A44B730624}"/>
              </a:ext>
            </a:extLst>
          </p:cNvPr>
          <p:cNvSpPr txBox="1"/>
          <p:nvPr/>
        </p:nvSpPr>
        <p:spPr>
          <a:xfrm>
            <a:off x="5250493" y="4492436"/>
            <a:ext cx="840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en-GB" baseline="30000" dirty="0">
                <a:solidFill>
                  <a:schemeClr val="accent3">
                    <a:lumMod val="50000"/>
                  </a:schemeClr>
                </a:solidFill>
              </a:rPr>
              <a:t>ND</a:t>
            </a:r>
            <a:r>
              <a:rPr lang="en-GB" dirty="0">
                <a:solidFill>
                  <a:schemeClr val="accent3">
                    <a:lumMod val="50000"/>
                  </a:schemeClr>
                </a:solidFill>
              </a:rPr>
              <a:t> 3D FIBRE LASER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6BFD0A69-B1EF-4356-8DB0-934CCF2BE49F}"/>
              </a:ext>
            </a:extLst>
          </p:cNvPr>
          <p:cNvSpPr/>
          <p:nvPr/>
        </p:nvSpPr>
        <p:spPr>
          <a:xfrm>
            <a:off x="1405596" y="1403347"/>
            <a:ext cx="839574" cy="5117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8F4F3F-3DEF-4B3A-B2E3-E5541C2ED32A}"/>
              </a:ext>
            </a:extLst>
          </p:cNvPr>
          <p:cNvSpPr txBox="1"/>
          <p:nvPr/>
        </p:nvSpPr>
        <p:spPr>
          <a:xfrm flipH="1">
            <a:off x="65669" y="1268744"/>
            <a:ext cx="1752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3">
                    <a:lumMod val="50000"/>
                  </a:schemeClr>
                </a:solidFill>
              </a:rPr>
              <a:t>Expanded further operations bay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49C341-F0D6-400C-AFB8-6110BBB76C52}"/>
              </a:ext>
            </a:extLst>
          </p:cNvPr>
          <p:cNvSpPr txBox="1"/>
          <p:nvPr/>
        </p:nvSpPr>
        <p:spPr>
          <a:xfrm>
            <a:off x="4392443" y="6243864"/>
            <a:ext cx="3397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OUR ADJOINING FACILITY DOUBLES OUR FOOTPRINT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A6CC1613-8DD6-4F6A-8ECF-589A4C54B5AE}"/>
              </a:ext>
            </a:extLst>
          </p:cNvPr>
          <p:cNvSpPr/>
          <p:nvPr/>
        </p:nvSpPr>
        <p:spPr>
          <a:xfrm flipH="1">
            <a:off x="9482165" y="4220226"/>
            <a:ext cx="1127651" cy="5536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938ED3-21DD-443D-95F0-4C74EAA003C7}"/>
              </a:ext>
            </a:extLst>
          </p:cNvPr>
          <p:cNvSpPr txBox="1"/>
          <p:nvPr/>
        </p:nvSpPr>
        <p:spPr>
          <a:xfrm>
            <a:off x="10721130" y="4328719"/>
            <a:ext cx="13978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AUTOMATED TOWER LOADING SYSTEM FOR OUR TWO 12KW BYSTAR LASERS 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EE0E5325-1B81-4D4F-9804-935B3B1EB420}"/>
              </a:ext>
            </a:extLst>
          </p:cNvPr>
          <p:cNvSpPr/>
          <p:nvPr/>
        </p:nvSpPr>
        <p:spPr>
          <a:xfrm flipH="1">
            <a:off x="10155892" y="2203928"/>
            <a:ext cx="1026632" cy="4338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6E8A35-DC11-405D-962D-5127A70732ED}"/>
              </a:ext>
            </a:extLst>
          </p:cNvPr>
          <p:cNvSpPr txBox="1"/>
          <p:nvPr/>
        </p:nvSpPr>
        <p:spPr>
          <a:xfrm>
            <a:off x="10289263" y="1655016"/>
            <a:ext cx="2036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POWDERCOAT FACILITY</a:t>
            </a:r>
          </a:p>
        </p:txBody>
      </p:sp>
    </p:spTree>
    <p:extLst>
      <p:ext uri="{BB962C8B-B14F-4D97-AF65-F5344CB8AC3E}">
        <p14:creationId xmlns:p14="http://schemas.microsoft.com/office/powerpoint/2010/main" val="2096117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ign on a wall&#10;&#10;Description automatically generated with low confidence">
            <a:extLst>
              <a:ext uri="{FF2B5EF4-FFF2-40B4-BE49-F238E27FC236}">
                <a16:creationId xmlns:a16="http://schemas.microsoft.com/office/drawing/2014/main" id="{1CC964F8-4824-47F4-9ABC-2CFDAFD7AB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1B34BD-1F68-4A07-81BB-E39042826DD6}"/>
              </a:ext>
            </a:extLst>
          </p:cNvPr>
          <p:cNvSpPr txBox="1"/>
          <p:nvPr/>
        </p:nvSpPr>
        <p:spPr>
          <a:xfrm>
            <a:off x="3984771" y="5784074"/>
            <a:ext cx="3934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20365D"/>
                </a:solidFill>
              </a:rPr>
              <a:t>THANK YOU FOR LISTENING</a:t>
            </a:r>
          </a:p>
        </p:txBody>
      </p:sp>
    </p:spTree>
    <p:extLst>
      <p:ext uri="{BB962C8B-B14F-4D97-AF65-F5344CB8AC3E}">
        <p14:creationId xmlns:p14="http://schemas.microsoft.com/office/powerpoint/2010/main" val="2351653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picture containing person&#10;&#10;Description automatically generated">
            <a:extLst>
              <a:ext uri="{FF2B5EF4-FFF2-40B4-BE49-F238E27FC236}">
                <a16:creationId xmlns:a16="http://schemas.microsoft.com/office/drawing/2014/main" id="{AB228779-564D-4F41-9877-D4B03E8861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2" r="23176"/>
          <a:stretch/>
        </p:blipFill>
        <p:spPr>
          <a:xfrm>
            <a:off x="-2" y="10"/>
            <a:ext cx="4056982" cy="4469306"/>
          </a:xfrm>
          <a:prstGeom prst="rect">
            <a:avLst/>
          </a:prstGeom>
        </p:spPr>
      </p:pic>
      <p:pic>
        <p:nvPicPr>
          <p:cNvPr id="23" name="Picture 22" descr="Diagram, engineering drawing&#10;&#10;Description automatically generated">
            <a:extLst>
              <a:ext uri="{FF2B5EF4-FFF2-40B4-BE49-F238E27FC236}">
                <a16:creationId xmlns:a16="http://schemas.microsoft.com/office/drawing/2014/main" id="{1CDE527C-3ACF-429B-92F7-8ECE742B32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0" r="2" b="25394"/>
          <a:stretch/>
        </p:blipFill>
        <p:spPr>
          <a:xfrm>
            <a:off x="8115283" y="4462444"/>
            <a:ext cx="4076715" cy="23955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16891B-27CF-45A3-9498-9F5C6D521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1" r="19601"/>
          <a:stretch/>
        </p:blipFill>
        <p:spPr>
          <a:xfrm>
            <a:off x="8115283" y="-1"/>
            <a:ext cx="4076717" cy="4469316"/>
          </a:xfrm>
          <a:prstGeom prst="rect">
            <a:avLst/>
          </a:prstGeom>
        </p:spPr>
      </p:pic>
      <p:pic>
        <p:nvPicPr>
          <p:cNvPr id="19" name="Picture 18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37E5409A-A86E-4934-BD28-3236FA5C3F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5" r="3912"/>
          <a:stretch/>
        </p:blipFill>
        <p:spPr>
          <a:xfrm>
            <a:off x="4056980" y="-1"/>
            <a:ext cx="4063088" cy="446931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4054751-1972-4218-A5AC-06366AB23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55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3F16F31-4871-4294-AA34-E451DD4CD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64" y="4462444"/>
            <a:ext cx="8115285" cy="2395556"/>
          </a:xfrm>
          <a:prstGeom prst="rect">
            <a:avLst/>
          </a:prstGeom>
          <a:gradFill>
            <a:gsLst>
              <a:gs pos="7000">
                <a:srgbClr val="000000">
                  <a:alpha val="44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BD3FB0A-8C48-462D-82B4-C52CDB3F0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5280991"/>
            <a:ext cx="8115283" cy="1575508"/>
          </a:xfrm>
          <a:prstGeom prst="rect">
            <a:avLst/>
          </a:prstGeom>
          <a:gradFill>
            <a:gsLst>
              <a:gs pos="40000">
                <a:srgbClr val="000000">
                  <a:alpha val="0"/>
                </a:srgbClr>
              </a:gs>
              <a:gs pos="100000">
                <a:schemeClr val="accent1">
                  <a:alpha val="23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03FCB3-B608-4A42-B009-CE12081B1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273" y="5511789"/>
            <a:ext cx="6863410" cy="11139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3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“Our company goal is to offer a world class service to all customers. From a rapid response to any enquiry, to the quick and safe delivery of ordered parts.”</a:t>
            </a:r>
            <a:br>
              <a:rPr lang="en-US" sz="13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13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3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Danny Fantom MD</a:t>
            </a:r>
            <a:b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13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1715A7-1613-4CB6-BD31-0881B1127AF6}"/>
              </a:ext>
            </a:extLst>
          </p:cNvPr>
          <p:cNvSpPr txBox="1"/>
          <p:nvPr/>
        </p:nvSpPr>
        <p:spPr>
          <a:xfrm>
            <a:off x="625273" y="4786495"/>
            <a:ext cx="3201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3200" b="1" dirty="0">
                <a:solidFill>
                  <a:schemeClr val="bg2"/>
                </a:solidFill>
                <a:latin typeface="+mj-lt"/>
              </a:rPr>
              <a:t>INTRODUCTIONS</a:t>
            </a:r>
          </a:p>
        </p:txBody>
      </p:sp>
    </p:spTree>
    <p:extLst>
      <p:ext uri="{BB962C8B-B14F-4D97-AF65-F5344CB8AC3E}">
        <p14:creationId xmlns:p14="http://schemas.microsoft.com/office/powerpoint/2010/main" val="2510199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indoor, floor, office, computer&#10;&#10;Description automatically generated">
            <a:extLst>
              <a:ext uri="{FF2B5EF4-FFF2-40B4-BE49-F238E27FC236}">
                <a16:creationId xmlns:a16="http://schemas.microsoft.com/office/drawing/2014/main" id="{72947BE1-3B68-4476-9FE2-9B77525217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" r="16803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36AC1D-2957-4B61-B2D3-6759DD3D0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152" y="429822"/>
            <a:ext cx="3052293" cy="114240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FIBRE LASER CUTTING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9C43C4-81ED-4B58-8415-180AC4AFCC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3152" y="2501551"/>
            <a:ext cx="3145163" cy="32423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TWO 10Kw BYSTRONIC BYSTAR LASERS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TWO 12Kw BYSTRONIC BYSTAR LASERS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BYTRANS LOADING BED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ONE 4X2M SHEET BED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13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947BE1-3B68-4476-9FE2-9B7752521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" b="188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utoShape 1" descr="Quality">
            <a:extLst>
              <a:ext uri="{FF2B5EF4-FFF2-40B4-BE49-F238E27FC236}">
                <a16:creationId xmlns:a16="http://schemas.microsoft.com/office/drawing/2014/main" id="{1FBF2A36-0A98-443D-8D9E-9FBC9D3E89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2862" y="1129744"/>
            <a:ext cx="10191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7B1ECDC7-A067-4C03-91EA-0E17F9302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5296" y="2790805"/>
            <a:ext cx="407670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565AC"/>
                </a:solidFill>
                <a:effectLst/>
                <a:latin typeface="+mn-lt"/>
              </a:rPr>
              <a:t>Quality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</a:rPr>
              <a:t>great edge quality in 20 – 30mm mild steel – Easy part removal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+mn-lt"/>
            </a:endParaRPr>
          </a:p>
        </p:txBody>
      </p:sp>
      <p:sp>
        <p:nvSpPr>
          <p:cNvPr id="11" name="AutoShape 3" descr="Accuracy">
            <a:extLst>
              <a:ext uri="{FF2B5EF4-FFF2-40B4-BE49-F238E27FC236}">
                <a16:creationId xmlns:a16="http://schemas.microsoft.com/office/drawing/2014/main" id="{C63899F3-9846-403F-BA71-FB37BC3920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2862" y="2058258"/>
            <a:ext cx="10191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47D8D3C8-1013-4236-A53E-FF346AC38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5192" y="3455322"/>
            <a:ext cx="407672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565AC"/>
                </a:solidFill>
                <a:effectLst/>
                <a:latin typeface="+mn-lt"/>
              </a:rPr>
              <a:t>Accuracy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</a:rPr>
              <a:t>+/- 0.2MM measurement tolerances as standard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+mn-lt"/>
            </a:endParaRPr>
          </a:p>
        </p:txBody>
      </p:sp>
      <p:sp>
        <p:nvSpPr>
          <p:cNvPr id="13" name="AutoShape 5" descr="Speed">
            <a:extLst>
              <a:ext uri="{FF2B5EF4-FFF2-40B4-BE49-F238E27FC236}">
                <a16:creationId xmlns:a16="http://schemas.microsoft.com/office/drawing/2014/main" id="{297945A4-9814-49A3-846C-B24EED2FB1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2880" y="0"/>
            <a:ext cx="101919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9CD933B9-B2F6-4DD3-AE63-77A3543AA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5244" y="4243318"/>
            <a:ext cx="407674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565AC"/>
                </a:solidFill>
                <a:effectLst/>
                <a:latin typeface="+mn-lt"/>
              </a:rPr>
              <a:t>Speed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</a:rPr>
              <a:t>Ability to cut 30mm mild steel up to 20% faster*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+mn-lt"/>
            </a:endParaRPr>
          </a:p>
        </p:txBody>
      </p:sp>
      <p:sp>
        <p:nvSpPr>
          <p:cNvPr id="15" name="AutoShape 7" descr="Power">
            <a:extLst>
              <a:ext uri="{FF2B5EF4-FFF2-40B4-BE49-F238E27FC236}">
                <a16:creationId xmlns:a16="http://schemas.microsoft.com/office/drawing/2014/main" id="{4D90D9EB-D5C9-47B1-BEDF-CD8C3029EA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2861" y="4925640"/>
            <a:ext cx="101919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D930273D-A137-4D4E-B5CE-2B0891E5E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5255" y="5036154"/>
            <a:ext cx="407674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565AC"/>
                </a:solidFill>
                <a:effectLst/>
                <a:latin typeface="+mn-lt"/>
              </a:rPr>
              <a:t>Power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E</a:t>
            </a:r>
            <a:r>
              <a:rPr lang="en-GB" sz="1200" b="0" i="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</a:rPr>
              <a:t>asily cuts through thicknesses of 25 mm mild steel; 30 mm stainless steel; 30 mm aluminium; 15 mm copper and 12 mm brass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B8428B-727C-4A8B-8299-19100A7A282D}"/>
              </a:ext>
            </a:extLst>
          </p:cNvPr>
          <p:cNvSpPr txBox="1"/>
          <p:nvPr/>
        </p:nvSpPr>
        <p:spPr>
          <a:xfrm>
            <a:off x="8115224" y="6408741"/>
            <a:ext cx="40767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2"/>
                </a:solidFill>
              </a:rPr>
              <a:t>* 12Kw Automatic Nozzle changing facility allows for constant cutting of sheets, without manual interruption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E4EF2D-9141-4670-B2B7-9FD9B8B96808}"/>
              </a:ext>
            </a:extLst>
          </p:cNvPr>
          <p:cNvSpPr txBox="1"/>
          <p:nvPr/>
        </p:nvSpPr>
        <p:spPr>
          <a:xfrm>
            <a:off x="8115192" y="304800"/>
            <a:ext cx="407682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2565AC"/>
                </a:solidFill>
              </a:rPr>
              <a:t>FIBRE LASER ADVANTAGES</a:t>
            </a:r>
          </a:p>
          <a:p>
            <a:pPr algn="ctr"/>
            <a:endParaRPr lang="en-GB" sz="3200" b="1" dirty="0">
              <a:solidFill>
                <a:srgbClr val="2565AC"/>
              </a:solidFill>
            </a:endParaRPr>
          </a:p>
          <a:p>
            <a:pPr algn="ctr"/>
            <a:r>
              <a:rPr lang="en-GB" sz="1400" dirty="0">
                <a:solidFill>
                  <a:schemeClr val="accent3">
                    <a:lumMod val="50000"/>
                  </a:schemeClr>
                </a:solidFill>
              </a:rPr>
              <a:t>“With the very latest Bystronic 12Kw CO2 and Fibre Laser Cutting Machines we are in the enviable position to offer the very highest cutting standards at competitive prices”</a:t>
            </a:r>
          </a:p>
        </p:txBody>
      </p:sp>
    </p:spTree>
    <p:extLst>
      <p:ext uri="{BB962C8B-B14F-4D97-AF65-F5344CB8AC3E}">
        <p14:creationId xmlns:p14="http://schemas.microsoft.com/office/powerpoint/2010/main" val="3267639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947BE1-3B68-4476-9FE2-9B77525217C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9" b="5119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36AC1D-2957-4B61-B2D3-6759DD3D0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152" y="429822"/>
            <a:ext cx="3052293" cy="114240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3D FIBRE LASER CUTTING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9C43C4-81ED-4B58-8415-180AC4AFCC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3152" y="2501551"/>
            <a:ext cx="3145163" cy="32423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ONE BLM GROUP LASERTUBE LT7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AUTOMATIC TUBE LOADING BED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ACTIVE MATERIAL SCAN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COMMON STOCK HELD BY FC LASER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1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947BE1-3B68-4476-9FE2-9B7752521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3" b="9413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utoShape 1" descr="Quality">
            <a:extLst>
              <a:ext uri="{FF2B5EF4-FFF2-40B4-BE49-F238E27FC236}">
                <a16:creationId xmlns:a16="http://schemas.microsoft.com/office/drawing/2014/main" id="{1FBF2A36-0A98-443D-8D9E-9FBC9D3E89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2862" y="1129744"/>
            <a:ext cx="10191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7B1ECDC7-A067-4C03-91EA-0E17F9302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5192" y="3056911"/>
            <a:ext cx="4076704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buClr>
                <a:srgbClr val="2565A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Tube diameter (mm) 12-152</a:t>
            </a:r>
          </a:p>
          <a:p>
            <a:pPr marL="285750" indent="-285750">
              <a:buClr>
                <a:srgbClr val="2565A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Bar length (m) 6.5</a:t>
            </a:r>
          </a:p>
          <a:p>
            <a:pPr marL="285750" indent="-285750">
              <a:buClr>
                <a:srgbClr val="2565A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Bar weight (kg/m) 23</a:t>
            </a:r>
          </a:p>
          <a:p>
            <a:pPr marL="285750" indent="-285750">
              <a:buClr>
                <a:srgbClr val="2565A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Unloadable part length (m) 4.5 - 6.5</a:t>
            </a:r>
          </a:p>
          <a:p>
            <a:pPr marL="285750" indent="-285750">
              <a:buClr>
                <a:srgbClr val="2565A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Laser source power (kW) 3</a:t>
            </a:r>
          </a:p>
          <a:p>
            <a:pPr marL="285750" indent="-285750">
              <a:buClr>
                <a:srgbClr val="2565A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Fully automatic loading</a:t>
            </a:r>
          </a:p>
          <a:p>
            <a:pPr marL="285750" indent="-285750">
              <a:buClr>
                <a:srgbClr val="2565A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Materials: mild steel, stainless steel, aluminum, copper, brass</a:t>
            </a:r>
          </a:p>
          <a:p>
            <a:pPr marL="285750" indent="-285750">
              <a:buClr>
                <a:srgbClr val="2565A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2D and 3D jobs</a:t>
            </a:r>
            <a:endParaRPr lang="en-GB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AutoShape 3" descr="Accuracy">
            <a:extLst>
              <a:ext uri="{FF2B5EF4-FFF2-40B4-BE49-F238E27FC236}">
                <a16:creationId xmlns:a16="http://schemas.microsoft.com/office/drawing/2014/main" id="{C63899F3-9846-403F-BA71-FB37BC3920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2862" y="2058258"/>
            <a:ext cx="10191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AutoShape 5" descr="Speed">
            <a:extLst>
              <a:ext uri="{FF2B5EF4-FFF2-40B4-BE49-F238E27FC236}">
                <a16:creationId xmlns:a16="http://schemas.microsoft.com/office/drawing/2014/main" id="{297945A4-9814-49A3-846C-B24EED2FB1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2880" y="0"/>
            <a:ext cx="101919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AutoShape 7" descr="Power">
            <a:extLst>
              <a:ext uri="{FF2B5EF4-FFF2-40B4-BE49-F238E27FC236}">
                <a16:creationId xmlns:a16="http://schemas.microsoft.com/office/drawing/2014/main" id="{4D90D9EB-D5C9-47B1-BEDF-CD8C3029EA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2861" y="4925640"/>
            <a:ext cx="101919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E4EF2D-9141-4670-B2B7-9FD9B8B96808}"/>
              </a:ext>
            </a:extLst>
          </p:cNvPr>
          <p:cNvSpPr txBox="1"/>
          <p:nvPr/>
        </p:nvSpPr>
        <p:spPr>
          <a:xfrm>
            <a:off x="8115192" y="424066"/>
            <a:ext cx="40768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2565AC"/>
                </a:solidFill>
              </a:rPr>
              <a:t>LT7 TOLERANCES</a:t>
            </a:r>
          </a:p>
          <a:p>
            <a:pPr algn="ctr"/>
            <a:endParaRPr lang="en-GB" sz="3200" b="1" dirty="0">
              <a:solidFill>
                <a:srgbClr val="2565AC"/>
              </a:solidFill>
            </a:endParaRPr>
          </a:p>
          <a:p>
            <a:pPr algn="ctr"/>
            <a:r>
              <a:rPr lang="en-GB" sz="1400" i="0" dirty="0">
                <a:solidFill>
                  <a:schemeClr val="accent3">
                    <a:lumMod val="50000"/>
                  </a:schemeClr>
                </a:solidFill>
                <a:effectLst/>
              </a:rPr>
              <a:t>“The LT7 fiber tube laser is by far the most complete and advanced laser cutting tube on the market today. Our facility perfectly balances efficiency in production and quality.”</a:t>
            </a:r>
            <a:endParaRPr lang="en-GB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312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BDD6362-3D77-4A58-8DD2-D23F8B23567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2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ED3CB6-F2B3-49FB-B643-D8336A8C0ED7}"/>
              </a:ext>
            </a:extLst>
          </p:cNvPr>
          <p:cNvSpPr txBox="1"/>
          <p:nvPr/>
        </p:nvSpPr>
        <p:spPr>
          <a:xfrm>
            <a:off x="1670180" y="821094"/>
            <a:ext cx="4805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WELCOME TO OUR SITE</a:t>
            </a:r>
          </a:p>
        </p:txBody>
      </p:sp>
    </p:spTree>
    <p:extLst>
      <p:ext uri="{BB962C8B-B14F-4D97-AF65-F5344CB8AC3E}">
        <p14:creationId xmlns:p14="http://schemas.microsoft.com/office/powerpoint/2010/main" val="1258265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947BE1-3B68-4476-9FE2-9B7752521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1" r="10441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36AC1D-2957-4B61-B2D3-6759DD3D0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152" y="429822"/>
            <a:ext cx="3052293" cy="114240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FOLDING &amp; FURTHER OPERATIONS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9C43C4-81ED-4B58-8415-180AC4AFCC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3152" y="2501551"/>
            <a:ext cx="3145163" cy="32423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Five Bystronic Xpert press brakes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One Pemserter Series 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Two XYZ fast tap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3 Welding bays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Two Radial arms for Drilling &amp; Countersinking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Onsite Deburring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36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947BE1-3B68-4476-9FE2-9B7752521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8" r="7788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utoShape 1" descr="Quality">
            <a:extLst>
              <a:ext uri="{FF2B5EF4-FFF2-40B4-BE49-F238E27FC236}">
                <a16:creationId xmlns:a16="http://schemas.microsoft.com/office/drawing/2014/main" id="{1FBF2A36-0A98-443D-8D9E-9FBC9D3E89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2862" y="1129744"/>
            <a:ext cx="10191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7B1ECDC7-A067-4C03-91EA-0E17F9302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5192" y="3125248"/>
            <a:ext cx="4076704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3">
                    <a:lumMod val="50000"/>
                  </a:schemeClr>
                </a:solidFill>
              </a:rPr>
              <a:t>Bystronic Xpert 320 – 4m Length &amp; 320 tonne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3">
                    <a:lumMod val="50000"/>
                  </a:schemeClr>
                </a:solidFill>
              </a:rPr>
              <a:t>Bystronic Xpert 150 – 3m Length &amp; 150 tonne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3">
                    <a:lumMod val="50000"/>
                  </a:schemeClr>
                </a:solidFill>
              </a:rPr>
              <a:t>Bystronic Xcite 80 – 2m Length &amp; 80 tonne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3">
                    <a:lumMod val="50000"/>
                  </a:schemeClr>
                </a:solidFill>
              </a:rPr>
              <a:t>2x Bystronic Xpert 40 – 1m Length</a:t>
            </a:r>
          </a:p>
        </p:txBody>
      </p:sp>
      <p:sp>
        <p:nvSpPr>
          <p:cNvPr id="11" name="AutoShape 3" descr="Accuracy">
            <a:extLst>
              <a:ext uri="{FF2B5EF4-FFF2-40B4-BE49-F238E27FC236}">
                <a16:creationId xmlns:a16="http://schemas.microsoft.com/office/drawing/2014/main" id="{C63899F3-9846-403F-BA71-FB37BC3920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2862" y="2058258"/>
            <a:ext cx="10191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AutoShape 5" descr="Speed">
            <a:extLst>
              <a:ext uri="{FF2B5EF4-FFF2-40B4-BE49-F238E27FC236}">
                <a16:creationId xmlns:a16="http://schemas.microsoft.com/office/drawing/2014/main" id="{297945A4-9814-49A3-846C-B24EED2FB1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2880" y="0"/>
            <a:ext cx="101919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AutoShape 7" descr="Power">
            <a:extLst>
              <a:ext uri="{FF2B5EF4-FFF2-40B4-BE49-F238E27FC236}">
                <a16:creationId xmlns:a16="http://schemas.microsoft.com/office/drawing/2014/main" id="{4D90D9EB-D5C9-47B1-BEDF-CD8C3029EA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2861" y="4925640"/>
            <a:ext cx="101919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E4EF2D-9141-4670-B2B7-9FD9B8B96808}"/>
              </a:ext>
            </a:extLst>
          </p:cNvPr>
          <p:cNvSpPr txBox="1"/>
          <p:nvPr/>
        </p:nvSpPr>
        <p:spPr>
          <a:xfrm>
            <a:off x="8115192" y="424066"/>
            <a:ext cx="407682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2565AC"/>
                </a:solidFill>
              </a:rPr>
              <a:t>OUR FOLDING DIVISION</a:t>
            </a:r>
          </a:p>
          <a:p>
            <a:pPr algn="ctr"/>
            <a:r>
              <a:rPr lang="en-GB" sz="1200" b="0" i="0" dirty="0">
                <a:solidFill>
                  <a:schemeClr val="accent3">
                    <a:lumMod val="50000"/>
                  </a:schemeClr>
                </a:solidFill>
                <a:effectLst/>
                <a:latin typeface="futura-pt"/>
              </a:rPr>
              <a:t>“Our highly efficient bending capacity, combined with the latest ERP systems puts FC Laser in a strong position to provide an unrivalled level of service, expertise, and solutions to our expanding customer base.”</a:t>
            </a:r>
            <a:endParaRPr lang="en-GB" sz="12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4103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465</Words>
  <Application>Microsoft Office PowerPoint</Application>
  <PresentationFormat>Widescreen</PresentationFormat>
  <Paragraphs>66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futura-pt</vt:lpstr>
      <vt:lpstr>Office Theme</vt:lpstr>
      <vt:lpstr>A VERY GOOD MORNING  FROM ALL OF US AT</vt:lpstr>
      <vt:lpstr>“Our company goal is to offer a world class service to all customers. From a rapid response to any enquiry, to the quick and safe delivery of ordered parts.”  Danny Fantom MD </vt:lpstr>
      <vt:lpstr>FIBRE LASER CUTTING</vt:lpstr>
      <vt:lpstr>PowerPoint Presentation</vt:lpstr>
      <vt:lpstr>3D FIBRE LASER CUTTING</vt:lpstr>
      <vt:lpstr>PowerPoint Presentation</vt:lpstr>
      <vt:lpstr>PowerPoint Presentation</vt:lpstr>
      <vt:lpstr>FOLDING &amp; FURTHER OPERATIONS</vt:lpstr>
      <vt:lpstr>PowerPoint Presentation</vt:lpstr>
      <vt:lpstr>THE FC LASER DIFFERENCE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VERY GOOD MORNING  FROM ALL OF US AT</dc:title>
  <dc:creator>Adam Blake</dc:creator>
  <cp:lastModifiedBy>Adam Blake</cp:lastModifiedBy>
  <cp:revision>16</cp:revision>
  <dcterms:created xsi:type="dcterms:W3CDTF">2021-05-11T07:39:27Z</dcterms:created>
  <dcterms:modified xsi:type="dcterms:W3CDTF">2021-05-12T07:59:25Z</dcterms:modified>
</cp:coreProperties>
</file>